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5"/>
  </p:notesMasterIdLst>
  <p:sldIdLst>
    <p:sldId id="326" r:id="rId3"/>
    <p:sldId id="292" r:id="rId4"/>
    <p:sldId id="266" r:id="rId5"/>
    <p:sldId id="299" r:id="rId6"/>
    <p:sldId id="298" r:id="rId7"/>
    <p:sldId id="300" r:id="rId8"/>
    <p:sldId id="297" r:id="rId9"/>
    <p:sldId id="301" r:id="rId10"/>
    <p:sldId id="303" r:id="rId11"/>
    <p:sldId id="304" r:id="rId12"/>
    <p:sldId id="305" r:id="rId13"/>
    <p:sldId id="302" r:id="rId14"/>
    <p:sldId id="306" r:id="rId15"/>
    <p:sldId id="309" r:id="rId16"/>
    <p:sldId id="294" r:id="rId17"/>
    <p:sldId id="308" r:id="rId18"/>
    <p:sldId id="321" r:id="rId19"/>
    <p:sldId id="310" r:id="rId20"/>
    <p:sldId id="311" r:id="rId21"/>
    <p:sldId id="322" r:id="rId22"/>
    <p:sldId id="307" r:id="rId23"/>
    <p:sldId id="324" r:id="rId24"/>
    <p:sldId id="325" r:id="rId25"/>
    <p:sldId id="314" r:id="rId26"/>
    <p:sldId id="323" r:id="rId27"/>
    <p:sldId id="317" r:id="rId28"/>
    <p:sldId id="318" r:id="rId29"/>
    <p:sldId id="315" r:id="rId30"/>
    <p:sldId id="316" r:id="rId31"/>
    <p:sldId id="319" r:id="rId32"/>
    <p:sldId id="261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119" d="100"/>
          <a:sy n="119" d="100"/>
        </p:scale>
        <p:origin x="132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155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 smtClean="0"/>
              <a:t>TDFI102 Introducción a la Programación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s-ES" sz="2600" noProof="1" smtClean="0"/>
              <a:t>Primer Semestre 2020</a:t>
            </a:r>
            <a:endParaRPr lang="es-ES" sz="2600" noProof="1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00" y="358463"/>
            <a:ext cx="2862134" cy="26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Creando la Simulación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40867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Identificar los Objetivos de la Simulación (propósito y resultados esperados, con su precisión)</a:t>
            </a:r>
            <a:endParaRPr lang="es-ES" sz="1600" dirty="0"/>
          </a:p>
        </p:txBody>
      </p:sp>
      <p:sp>
        <p:nvSpPr>
          <p:cNvPr id="5" name="Rectángulo 4"/>
          <p:cNvSpPr/>
          <p:nvPr/>
        </p:nvSpPr>
        <p:spPr>
          <a:xfrm>
            <a:off x="604434" y="324571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Identificar Parámetros, Entidades y Variables de Estado del Modelo</a:t>
            </a:r>
            <a:endParaRPr lang="es-ES" sz="1600" dirty="0"/>
          </a:p>
        </p:txBody>
      </p:sp>
      <p:sp>
        <p:nvSpPr>
          <p:cNvPr id="6" name="Rectángulo 5"/>
          <p:cNvSpPr/>
          <p:nvPr/>
        </p:nvSpPr>
        <p:spPr>
          <a:xfrm>
            <a:off x="604434" y="232719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Identificar Variables que influyen en el fenómeno en la realidad</a:t>
            </a:r>
            <a:endParaRPr lang="es-ES" sz="1600" dirty="0"/>
          </a:p>
        </p:txBody>
      </p:sp>
      <p:sp>
        <p:nvSpPr>
          <p:cNvPr id="7" name="Rectángulo 6"/>
          <p:cNvSpPr/>
          <p:nvPr/>
        </p:nvSpPr>
        <p:spPr>
          <a:xfrm>
            <a:off x="604434" y="416423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Crear un Modelo </a:t>
            </a:r>
            <a:r>
              <a:rPr lang="es-ES" sz="1600" b="1" dirty="0" smtClean="0"/>
              <a:t>simplificando </a:t>
            </a:r>
            <a:r>
              <a:rPr lang="es-ES" sz="1600" dirty="0" smtClean="0"/>
              <a:t>la realidad dejando las variables y parámetros relevantes para el objetivo de la simulación</a:t>
            </a:r>
            <a:endParaRPr lang="es-ES" sz="1600" b="1" dirty="0"/>
          </a:p>
        </p:txBody>
      </p:sp>
      <p:sp>
        <p:nvSpPr>
          <p:cNvPr id="8" name="Rectángulo 7"/>
          <p:cNvSpPr/>
          <p:nvPr/>
        </p:nvSpPr>
        <p:spPr>
          <a:xfrm>
            <a:off x="604434" y="508275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Modelar el Comportamiento del sistema e identificar </a:t>
            </a:r>
            <a:r>
              <a:rPr lang="es-ES" sz="1600" dirty="0"/>
              <a:t>e</a:t>
            </a:r>
            <a:r>
              <a:rPr lang="es-ES" sz="1600" dirty="0" smtClean="0"/>
              <a:t>scenarios de Operación</a:t>
            </a:r>
            <a:endParaRPr lang="es-ES" sz="1600" b="1" dirty="0"/>
          </a:p>
        </p:txBody>
      </p:sp>
      <p:sp>
        <p:nvSpPr>
          <p:cNvPr id="9" name="Rectángulo 8"/>
          <p:cNvSpPr/>
          <p:nvPr/>
        </p:nvSpPr>
        <p:spPr>
          <a:xfrm>
            <a:off x="604434" y="600127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Implementar la simulación</a:t>
            </a:r>
            <a:endParaRPr lang="es-ES" sz="1600" b="1" dirty="0"/>
          </a:p>
        </p:txBody>
      </p:sp>
    </p:spTree>
    <p:extLst>
      <p:ext uri="{BB962C8B-B14F-4D97-AF65-F5344CB8AC3E}">
        <p14:creationId xmlns:p14="http://schemas.microsoft.com/office/powerpoint/2010/main" val="24020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Modelo Algorítmico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530180"/>
            <a:ext cx="19358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Entidades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04434" y="2638169"/>
            <a:ext cx="19358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Variables de Estado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604434" y="3746158"/>
            <a:ext cx="19358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4304269" y="1530180"/>
            <a:ext cx="1931776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Clases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4304268" y="2638169"/>
            <a:ext cx="1931776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Atributos de Clases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4304268" y="3746158"/>
            <a:ext cx="1931776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Atributos de Clases /</a:t>
            </a:r>
          </a:p>
          <a:p>
            <a:pPr algn="ctr"/>
            <a:r>
              <a:rPr lang="es-ES" dirty="0" smtClean="0"/>
              <a:t>Constantes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604433" y="4854147"/>
            <a:ext cx="19358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Comportamiento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4304268" y="4854147"/>
            <a:ext cx="1931776" cy="914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Métodos de Clases /</a:t>
            </a:r>
          </a:p>
          <a:p>
            <a:pPr algn="ctr"/>
            <a:r>
              <a:rPr lang="es-ES" dirty="0" smtClean="0"/>
              <a:t>Funciones</a:t>
            </a:r>
            <a:endParaRPr lang="es-ES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7587049" y="1530180"/>
            <a:ext cx="2117124" cy="8073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Simulador</a:t>
            </a:r>
            <a:endParaRPr lang="es-ES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7587049" y="4907693"/>
            <a:ext cx="2117124" cy="8073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Simulador.simular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810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Definiendo el entorno de la simulación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604434" y="362052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4060207" y="180097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Condiciones Iniciales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4060207" y="3620528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Parámetros de Operación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060207" y="5362830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Estado Inicial</a:t>
            </a:r>
          </a:p>
        </p:txBody>
      </p:sp>
      <p:cxnSp>
        <p:nvCxnSpPr>
          <p:cNvPr id="4" name="Conector recto de flecha 3"/>
          <p:cNvCxnSpPr>
            <a:stCxn id="8" idx="3"/>
            <a:endCxn id="10" idx="1"/>
          </p:cNvCxnSpPr>
          <p:nvPr/>
        </p:nvCxnSpPr>
        <p:spPr>
          <a:xfrm flipV="1">
            <a:off x="3067548" y="2414698"/>
            <a:ext cx="992659" cy="181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stCxn id="8" idx="3"/>
            <a:endCxn id="11" idx="1"/>
          </p:cNvCxnSpPr>
          <p:nvPr/>
        </p:nvCxnSpPr>
        <p:spPr>
          <a:xfrm flipV="1">
            <a:off x="3067548" y="4234247"/>
            <a:ext cx="99265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8" idx="3"/>
            <a:endCxn id="12" idx="1"/>
          </p:cNvCxnSpPr>
          <p:nvPr/>
        </p:nvCxnSpPr>
        <p:spPr>
          <a:xfrm>
            <a:off x="3067548" y="4234248"/>
            <a:ext cx="992659" cy="1742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1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Definiendo escenarios de operación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586681" y="2458995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Modelo de</a:t>
            </a:r>
          </a:p>
          <a:p>
            <a:pPr algn="ctr"/>
            <a:r>
              <a:rPr lang="es-ES" dirty="0" smtClean="0"/>
              <a:t>La realidad</a:t>
            </a:r>
          </a:p>
          <a:p>
            <a:pPr algn="ctr"/>
            <a:r>
              <a:rPr lang="es-ES" dirty="0" smtClean="0"/>
              <a:t>(Comportamientos)</a:t>
            </a:r>
          </a:p>
        </p:txBody>
      </p:sp>
      <p:sp>
        <p:nvSpPr>
          <p:cNvPr id="15" name="Flecha derecha 14"/>
          <p:cNvSpPr/>
          <p:nvPr/>
        </p:nvSpPr>
        <p:spPr>
          <a:xfrm>
            <a:off x="591064" y="4572001"/>
            <a:ext cx="6732374" cy="4366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tiempo</a:t>
            </a:r>
            <a:endParaRPr lang="es-ES" dirty="0"/>
          </a:p>
        </p:txBody>
      </p:sp>
      <p:sp>
        <p:nvSpPr>
          <p:cNvPr id="16" name="Flecha derecha 15"/>
          <p:cNvSpPr/>
          <p:nvPr/>
        </p:nvSpPr>
        <p:spPr>
          <a:xfrm>
            <a:off x="617838" y="2611395"/>
            <a:ext cx="1309816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</a:t>
            </a:r>
            <a:endParaRPr lang="es-ES" dirty="0"/>
          </a:p>
        </p:txBody>
      </p:sp>
      <p:sp>
        <p:nvSpPr>
          <p:cNvPr id="17" name="Flecha derecha 16"/>
          <p:cNvSpPr/>
          <p:nvPr/>
        </p:nvSpPr>
        <p:spPr>
          <a:xfrm>
            <a:off x="5671752" y="2625810"/>
            <a:ext cx="1651686" cy="9226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Respuestas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2586681" y="4044778"/>
            <a:ext cx="2463114" cy="5380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Estado</a:t>
            </a:r>
          </a:p>
          <a:p>
            <a:pPr algn="ctr"/>
            <a:r>
              <a:rPr lang="es-ES" dirty="0" smtClean="0"/>
              <a:t>Parámetros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313038" y="2296760"/>
            <a:ext cx="7183394" cy="2876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7801232" y="2296760"/>
            <a:ext cx="4044778" cy="52722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Elementos para los que se escoge un valor para crear el escenario</a:t>
            </a:r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7819768" y="3006811"/>
            <a:ext cx="4044778" cy="52722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 que queremos averiguar</a:t>
            </a:r>
          </a:p>
          <a:p>
            <a:pPr algn="ctr"/>
            <a:r>
              <a:rPr lang="es-ES" dirty="0" smtClean="0"/>
              <a:t>(podemos tener una hipótesis)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2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Implementanción</a:t>
            </a:r>
            <a:r>
              <a:rPr lang="es-ES" dirty="0" smtClean="0"/>
              <a:t> de Simulaciones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2619632" y="476572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Simulación controlada</a:t>
            </a:r>
          </a:p>
          <a:p>
            <a:pPr algn="ctr"/>
            <a:r>
              <a:rPr lang="es-ES" dirty="0"/>
              <a:t>p</a:t>
            </a:r>
            <a:r>
              <a:rPr lang="es-ES" dirty="0" smtClean="0"/>
              <a:t>or eventos</a:t>
            </a:r>
          </a:p>
        </p:txBody>
      </p:sp>
      <p:sp>
        <p:nvSpPr>
          <p:cNvPr id="11" name="Flecha derecha 10"/>
          <p:cNvSpPr/>
          <p:nvPr/>
        </p:nvSpPr>
        <p:spPr>
          <a:xfrm>
            <a:off x="5647037" y="4738081"/>
            <a:ext cx="1433383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2619632" y="1672281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Simulación controlada</a:t>
            </a:r>
          </a:p>
          <a:p>
            <a:pPr algn="ctr"/>
            <a:r>
              <a:rPr lang="es-ES" dirty="0"/>
              <a:t>p</a:t>
            </a:r>
            <a:r>
              <a:rPr lang="es-ES" dirty="0" smtClean="0"/>
              <a:t>or iteración</a:t>
            </a:r>
          </a:p>
        </p:txBody>
      </p:sp>
      <p:sp>
        <p:nvSpPr>
          <p:cNvPr id="14" name="Flecha derecha 13"/>
          <p:cNvSpPr/>
          <p:nvPr/>
        </p:nvSpPr>
        <p:spPr>
          <a:xfrm>
            <a:off x="757881" y="1824681"/>
            <a:ext cx="1309816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</a:t>
            </a:r>
            <a:endParaRPr lang="es-ES" dirty="0"/>
          </a:p>
        </p:txBody>
      </p:sp>
      <p:sp>
        <p:nvSpPr>
          <p:cNvPr id="21" name="Flecha derecha 20"/>
          <p:cNvSpPr/>
          <p:nvPr/>
        </p:nvSpPr>
        <p:spPr>
          <a:xfrm>
            <a:off x="5601729" y="1824681"/>
            <a:ext cx="1433383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</a:t>
            </a:r>
            <a:endParaRPr lang="es-ES" dirty="0"/>
          </a:p>
        </p:txBody>
      </p:sp>
      <p:sp>
        <p:nvSpPr>
          <p:cNvPr id="22" name="Flecha derecha 21"/>
          <p:cNvSpPr/>
          <p:nvPr/>
        </p:nvSpPr>
        <p:spPr>
          <a:xfrm>
            <a:off x="6277249" y="3243715"/>
            <a:ext cx="1051338" cy="4880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tiempo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851189" y="3363131"/>
            <a:ext cx="1005017" cy="2492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T=…</a:t>
            </a:r>
            <a:endParaRPr lang="es-ES" dirty="0"/>
          </a:p>
        </p:txBody>
      </p:sp>
      <p:sp>
        <p:nvSpPr>
          <p:cNvPr id="23" name="Flecha derecha 22"/>
          <p:cNvSpPr/>
          <p:nvPr/>
        </p:nvSpPr>
        <p:spPr>
          <a:xfrm>
            <a:off x="745525" y="4823394"/>
            <a:ext cx="1309816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</a:t>
            </a:r>
            <a:endParaRPr lang="es-ES" dirty="0"/>
          </a:p>
        </p:txBody>
      </p:sp>
      <p:sp>
        <p:nvSpPr>
          <p:cNvPr id="24" name="Flecha derecha 23"/>
          <p:cNvSpPr/>
          <p:nvPr/>
        </p:nvSpPr>
        <p:spPr>
          <a:xfrm>
            <a:off x="897925" y="4975794"/>
            <a:ext cx="1309816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</a:t>
            </a:r>
            <a:endParaRPr lang="es-ES" dirty="0"/>
          </a:p>
        </p:txBody>
      </p:sp>
      <p:sp>
        <p:nvSpPr>
          <p:cNvPr id="25" name="Flecha derecha 24"/>
          <p:cNvSpPr/>
          <p:nvPr/>
        </p:nvSpPr>
        <p:spPr>
          <a:xfrm>
            <a:off x="1065265" y="5128194"/>
            <a:ext cx="1309816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</a:t>
            </a:r>
            <a:endParaRPr lang="es-ES" dirty="0"/>
          </a:p>
        </p:txBody>
      </p:sp>
      <p:sp>
        <p:nvSpPr>
          <p:cNvPr id="28" name="Flecha derecha 27"/>
          <p:cNvSpPr/>
          <p:nvPr/>
        </p:nvSpPr>
        <p:spPr>
          <a:xfrm>
            <a:off x="5810259" y="4901581"/>
            <a:ext cx="1433383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</a:t>
            </a:r>
            <a:endParaRPr lang="es-ES" dirty="0"/>
          </a:p>
        </p:txBody>
      </p:sp>
      <p:sp>
        <p:nvSpPr>
          <p:cNvPr id="29" name="Rectángulo 28"/>
          <p:cNvSpPr/>
          <p:nvPr/>
        </p:nvSpPr>
        <p:spPr>
          <a:xfrm>
            <a:off x="2619631" y="3363132"/>
            <a:ext cx="1005017" cy="2492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T=2</a:t>
            </a:r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5082746" y="3363130"/>
            <a:ext cx="1005017" cy="2492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T=n</a:t>
            </a:r>
            <a:endParaRPr lang="es-ES" dirty="0"/>
          </a:p>
        </p:txBody>
      </p:sp>
      <p:sp>
        <p:nvSpPr>
          <p:cNvPr id="31" name="Rectángulo 30"/>
          <p:cNvSpPr/>
          <p:nvPr/>
        </p:nvSpPr>
        <p:spPr>
          <a:xfrm>
            <a:off x="1388074" y="3363128"/>
            <a:ext cx="1005017" cy="2492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T=1</a:t>
            </a:r>
            <a:endParaRPr lang="es-ES" dirty="0"/>
          </a:p>
        </p:txBody>
      </p:sp>
      <p:sp>
        <p:nvSpPr>
          <p:cNvPr id="32" name="Flecha derecha 31"/>
          <p:cNvSpPr/>
          <p:nvPr/>
        </p:nvSpPr>
        <p:spPr>
          <a:xfrm>
            <a:off x="1388074" y="6170313"/>
            <a:ext cx="5940513" cy="48805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tiempo</a:t>
            </a:r>
            <a:endParaRPr lang="es-ES" dirty="0"/>
          </a:p>
        </p:txBody>
      </p:sp>
      <p:sp>
        <p:nvSpPr>
          <p:cNvPr id="33" name="Flecha derecha 32"/>
          <p:cNvSpPr/>
          <p:nvPr/>
        </p:nvSpPr>
        <p:spPr>
          <a:xfrm>
            <a:off x="5962659" y="5053981"/>
            <a:ext cx="1433383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79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  <p:bldP spid="21" grpId="0" animBg="1"/>
      <p:bldP spid="22" grpId="0" animBg="1"/>
      <p:bldP spid="4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Simulación usando Programación Orientada al Objeto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07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Situación a Modelar: Tiempo de espera de un cliente en la sucursal de un banco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02" y="1842700"/>
            <a:ext cx="6745588" cy="40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4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Identificando Variables y Parámetros de la Simulación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54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Creando la Simulación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40867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Identificar los Objetivos de la Simulación (propósito y resultados esperados, con su precisión)</a:t>
            </a:r>
            <a:endParaRPr lang="es-ES" sz="1600" dirty="0"/>
          </a:p>
        </p:txBody>
      </p:sp>
      <p:sp>
        <p:nvSpPr>
          <p:cNvPr id="5" name="Rectángulo 4"/>
          <p:cNvSpPr/>
          <p:nvPr/>
        </p:nvSpPr>
        <p:spPr>
          <a:xfrm>
            <a:off x="604434" y="324571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Identificar Parámetros, Entidades y Variables de Estado del Modelo</a:t>
            </a:r>
            <a:endParaRPr lang="es-ES" sz="1600" dirty="0"/>
          </a:p>
        </p:txBody>
      </p:sp>
      <p:sp>
        <p:nvSpPr>
          <p:cNvPr id="6" name="Rectángulo 5"/>
          <p:cNvSpPr/>
          <p:nvPr/>
        </p:nvSpPr>
        <p:spPr>
          <a:xfrm>
            <a:off x="604434" y="232719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Identificar Variables que influyen en el fenómeno en la realidad</a:t>
            </a:r>
            <a:endParaRPr lang="es-ES" sz="1600" dirty="0"/>
          </a:p>
        </p:txBody>
      </p:sp>
      <p:sp>
        <p:nvSpPr>
          <p:cNvPr id="7" name="Rectángulo 6"/>
          <p:cNvSpPr/>
          <p:nvPr/>
        </p:nvSpPr>
        <p:spPr>
          <a:xfrm>
            <a:off x="604434" y="416423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Crear un Modelo </a:t>
            </a:r>
            <a:r>
              <a:rPr lang="es-ES" sz="1600" b="1" dirty="0" smtClean="0"/>
              <a:t>simplificando </a:t>
            </a:r>
            <a:r>
              <a:rPr lang="es-ES" sz="1600" dirty="0" smtClean="0"/>
              <a:t>la realidad dejando las variables y parámetros relevantes para el objetivo de la simulación</a:t>
            </a:r>
            <a:endParaRPr lang="es-ES" sz="1600" b="1" dirty="0"/>
          </a:p>
        </p:txBody>
      </p:sp>
      <p:sp>
        <p:nvSpPr>
          <p:cNvPr id="8" name="Rectángulo 7"/>
          <p:cNvSpPr/>
          <p:nvPr/>
        </p:nvSpPr>
        <p:spPr>
          <a:xfrm>
            <a:off x="604434" y="508275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Modelar el Comportamiento del sistema e identificar </a:t>
            </a:r>
            <a:r>
              <a:rPr lang="es-ES" sz="1600" dirty="0"/>
              <a:t>e</a:t>
            </a:r>
            <a:r>
              <a:rPr lang="es-ES" sz="1600" dirty="0" smtClean="0"/>
              <a:t>scenarios de Operación</a:t>
            </a:r>
            <a:endParaRPr lang="es-ES" sz="1600" b="1" dirty="0"/>
          </a:p>
        </p:txBody>
      </p:sp>
      <p:sp>
        <p:nvSpPr>
          <p:cNvPr id="9" name="Rectángulo 8"/>
          <p:cNvSpPr/>
          <p:nvPr/>
        </p:nvSpPr>
        <p:spPr>
          <a:xfrm>
            <a:off x="604434" y="6001271"/>
            <a:ext cx="5713988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Implementar la simulación</a:t>
            </a:r>
            <a:endParaRPr lang="es-ES" sz="1600" b="1" dirty="0"/>
          </a:p>
        </p:txBody>
      </p:sp>
      <p:sp>
        <p:nvSpPr>
          <p:cNvPr id="10" name="Rectángulo 9"/>
          <p:cNvSpPr/>
          <p:nvPr/>
        </p:nvSpPr>
        <p:spPr>
          <a:xfrm>
            <a:off x="6959925" y="1408671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Determinar el tiempo de espera promedio por cliente dado un número de cajas abiertas</a:t>
            </a:r>
            <a:endParaRPr lang="es-ES" sz="1600" dirty="0"/>
          </a:p>
        </p:txBody>
      </p:sp>
      <p:sp>
        <p:nvSpPr>
          <p:cNvPr id="11" name="Rectángulo 10"/>
          <p:cNvSpPr/>
          <p:nvPr/>
        </p:nvSpPr>
        <p:spPr>
          <a:xfrm>
            <a:off x="6959925" y="2307609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Tasa de llegada de clientes</a:t>
            </a:r>
          </a:p>
          <a:p>
            <a:pPr algn="ctr"/>
            <a:r>
              <a:rPr lang="es-ES" sz="1600" dirty="0" smtClean="0"/>
              <a:t>Tipo de Trámite (duración y distribución)</a:t>
            </a:r>
          </a:p>
          <a:p>
            <a:pPr algn="ctr"/>
            <a:r>
              <a:rPr lang="es-ES" sz="1600" dirty="0" smtClean="0"/>
              <a:t>Hora del día, Día del Mes, Ubicación de la Sucursal</a:t>
            </a:r>
            <a:endParaRPr lang="es-ES" sz="1600" dirty="0"/>
          </a:p>
        </p:txBody>
      </p:sp>
      <p:sp>
        <p:nvSpPr>
          <p:cNvPr id="12" name="Rectángulo 11"/>
          <p:cNvSpPr/>
          <p:nvPr/>
        </p:nvSpPr>
        <p:spPr>
          <a:xfrm>
            <a:off x="6959925" y="3206547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Tasa de llegada de clientes, Tipo de Trámite (duración y distribución), Número de Cajas</a:t>
            </a:r>
            <a:endParaRPr lang="es-ES" sz="1600" dirty="0"/>
          </a:p>
        </p:txBody>
      </p:sp>
      <p:sp>
        <p:nvSpPr>
          <p:cNvPr id="13" name="Rectángulo 12"/>
          <p:cNvSpPr/>
          <p:nvPr/>
        </p:nvSpPr>
        <p:spPr>
          <a:xfrm>
            <a:off x="6959924" y="4105485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Tasa de llegada de clientes</a:t>
            </a:r>
          </a:p>
          <a:p>
            <a:pPr algn="ctr"/>
            <a:r>
              <a:rPr lang="es-ES" sz="1600" dirty="0" smtClean="0"/>
              <a:t>Tipo de Trámite (duración y distribución)</a:t>
            </a:r>
          </a:p>
          <a:p>
            <a:pPr algn="ctr"/>
            <a:r>
              <a:rPr lang="es-ES" sz="1600" dirty="0" smtClean="0"/>
              <a:t>Número de Cajas</a:t>
            </a:r>
          </a:p>
        </p:txBody>
      </p:sp>
    </p:spTree>
    <p:extLst>
      <p:ext uri="{BB962C8B-B14F-4D97-AF65-F5344CB8AC3E}">
        <p14:creationId xmlns:p14="http://schemas.microsoft.com/office/powerpoint/2010/main" val="252999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Simular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324865" y="1515762"/>
            <a:ext cx="2463114" cy="1227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Banco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24865" y="373585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Cajero</a:t>
            </a:r>
          </a:p>
          <a:p>
            <a:pPr algn="ctr"/>
            <a:r>
              <a:rPr lang="es-ES" dirty="0" smtClean="0"/>
              <a:t>Fila de Clientes</a:t>
            </a:r>
          </a:p>
          <a:p>
            <a:pPr algn="ctr"/>
            <a:r>
              <a:rPr lang="es-ES" dirty="0" smtClean="0"/>
              <a:t>Clientes Atendidos</a:t>
            </a:r>
          </a:p>
        </p:txBody>
      </p:sp>
      <p:sp>
        <p:nvSpPr>
          <p:cNvPr id="6" name="Flecha abajo 5"/>
          <p:cNvSpPr/>
          <p:nvPr/>
        </p:nvSpPr>
        <p:spPr>
          <a:xfrm>
            <a:off x="5338119" y="2984156"/>
            <a:ext cx="486032" cy="510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derecha 6"/>
          <p:cNvSpPr/>
          <p:nvPr/>
        </p:nvSpPr>
        <p:spPr>
          <a:xfrm>
            <a:off x="2329248" y="5848865"/>
            <a:ext cx="6732374" cy="43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tiempo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1878228" y="3888259"/>
            <a:ext cx="1787610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Llegada de Cliente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0165492" y="2432221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Analizar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0165490" y="4442251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Predecir</a:t>
            </a:r>
          </a:p>
          <a:p>
            <a:pPr algn="ctr"/>
            <a:r>
              <a:rPr lang="es-ES" dirty="0" smtClean="0"/>
              <a:t>T de Espera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165490" y="5447266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Controlar</a:t>
            </a:r>
          </a:p>
          <a:p>
            <a:pPr algn="ctr"/>
            <a:r>
              <a:rPr lang="es-ES" dirty="0" smtClean="0"/>
              <a:t>T de Espera</a:t>
            </a:r>
          </a:p>
        </p:txBody>
      </p:sp>
      <p:sp>
        <p:nvSpPr>
          <p:cNvPr id="14" name="Flecha derecha 13"/>
          <p:cNvSpPr/>
          <p:nvPr/>
        </p:nvSpPr>
        <p:spPr>
          <a:xfrm>
            <a:off x="7409936" y="3902674"/>
            <a:ext cx="1651686" cy="92263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 de Espera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1396314" y="4963297"/>
            <a:ext cx="2463114" cy="814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Cliente</a:t>
            </a:r>
          </a:p>
          <a:p>
            <a:pPr algn="ctr"/>
            <a:r>
              <a:rPr lang="es-ES" dirty="0" smtClean="0"/>
              <a:t>Trámite</a:t>
            </a:r>
          </a:p>
          <a:p>
            <a:pPr algn="ctr"/>
            <a:r>
              <a:rPr lang="es-ES" dirty="0" smtClean="0"/>
              <a:t>Secuencia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0165491" y="3437236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Comprender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178011" y="3573624"/>
            <a:ext cx="8056605" cy="2876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635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de esta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79117" y="1728349"/>
            <a:ext cx="5677931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Simulación usando modelamiento orientado al objeto.</a:t>
            </a:r>
          </a:p>
        </p:txBody>
      </p:sp>
      <p:pic>
        <p:nvPicPr>
          <p:cNvPr id="2050" name="Picture 2" descr="https://www.nasa.gov/externalflash/shuttlefolio/images/sts-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4" y="1924244"/>
            <a:ext cx="558546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mtClean="0"/>
              <a:t>Creando el </a:t>
            </a:r>
            <a:r>
              <a:rPr lang="es-ES" dirty="0" smtClean="0"/>
              <a:t>Modelo de Clases de la Simulación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69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Situación a Modelar: Tiempo de espera de un cliente en la sucursal de un banco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80097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Cajero</a:t>
            </a:r>
          </a:p>
          <a:p>
            <a:pPr algn="ctr"/>
            <a:r>
              <a:rPr lang="es-ES" dirty="0" smtClean="0"/>
              <a:t>Clientes Esperando</a:t>
            </a:r>
          </a:p>
          <a:p>
            <a:pPr algn="ctr"/>
            <a:r>
              <a:rPr lang="es-ES" dirty="0" smtClean="0"/>
              <a:t>Clientes Atendidos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060207" y="180097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Cliente</a:t>
            </a:r>
          </a:p>
          <a:p>
            <a:pPr algn="ctr"/>
            <a:r>
              <a:rPr lang="es-ES" dirty="0" smtClean="0"/>
              <a:t>Secuencia</a:t>
            </a:r>
          </a:p>
          <a:p>
            <a:pPr algn="ctr"/>
            <a:r>
              <a:rPr lang="es-ES" dirty="0" smtClean="0"/>
              <a:t>Trámite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515980" y="180097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Trámite</a:t>
            </a:r>
          </a:p>
          <a:p>
            <a:pPr algn="ctr"/>
            <a:r>
              <a:rPr lang="es-ES" dirty="0" smtClean="0"/>
              <a:t>Tipo</a:t>
            </a:r>
          </a:p>
          <a:p>
            <a:pPr algn="ctr"/>
            <a:r>
              <a:rPr lang="es-ES" dirty="0" smtClean="0"/>
              <a:t>Duración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060207" y="3620528"/>
            <a:ext cx="2463114" cy="12274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Banco</a:t>
            </a:r>
          </a:p>
          <a:p>
            <a:pPr algn="ctr"/>
            <a:r>
              <a:rPr lang="es-ES" dirty="0" smtClean="0"/>
              <a:t>M: Simular</a:t>
            </a:r>
          </a:p>
          <a:p>
            <a:pPr algn="ctr"/>
            <a:r>
              <a:rPr lang="es-ES" dirty="0" smtClean="0"/>
              <a:t>A: Lista de Cajeros</a:t>
            </a:r>
          </a:p>
        </p:txBody>
      </p:sp>
    </p:spTree>
    <p:extLst>
      <p:ext uri="{BB962C8B-B14F-4D97-AF65-F5344CB8AC3E}">
        <p14:creationId xmlns:p14="http://schemas.microsoft.com/office/powerpoint/2010/main" val="185924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Situación a Modelar: Tiempo de espera de un cliente en la sucursal de un banco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800979"/>
            <a:ext cx="2463114" cy="170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Cajero</a:t>
            </a:r>
          </a:p>
          <a:p>
            <a:pPr algn="ctr"/>
            <a:r>
              <a:rPr lang="es-ES" dirty="0" smtClean="0"/>
              <a:t>Clientes Esperando</a:t>
            </a:r>
          </a:p>
          <a:p>
            <a:pPr algn="ctr"/>
            <a:r>
              <a:rPr lang="es-ES" dirty="0" smtClean="0"/>
              <a:t>Clientes Atendidos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Atendiendo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M: Encolar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M: Atender</a:t>
            </a:r>
          </a:p>
        </p:txBody>
      </p:sp>
      <p:sp>
        <p:nvSpPr>
          <p:cNvPr id="5" name="Rectángulo 4"/>
          <p:cNvSpPr/>
          <p:nvPr/>
        </p:nvSpPr>
        <p:spPr>
          <a:xfrm>
            <a:off x="4060207" y="1800979"/>
            <a:ext cx="2463114" cy="1708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Cliente</a:t>
            </a:r>
          </a:p>
          <a:p>
            <a:pPr algn="ctr"/>
            <a:r>
              <a:rPr lang="es-ES" dirty="0" smtClean="0"/>
              <a:t>Secuencia</a:t>
            </a:r>
          </a:p>
          <a:p>
            <a:pPr algn="ctr"/>
            <a:r>
              <a:rPr lang="es-ES" dirty="0" smtClean="0"/>
              <a:t>Trámite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Tiempo de Espera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Tiempo de Atención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7515980" y="180097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Trámite</a:t>
            </a:r>
          </a:p>
          <a:p>
            <a:pPr algn="ctr"/>
            <a:r>
              <a:rPr lang="es-ES" dirty="0" smtClean="0"/>
              <a:t>Tipo</a:t>
            </a:r>
          </a:p>
          <a:p>
            <a:pPr algn="ctr"/>
            <a:r>
              <a:rPr lang="es-ES" dirty="0" smtClean="0"/>
              <a:t>Duración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060207" y="3620527"/>
            <a:ext cx="2463114" cy="24095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Banco</a:t>
            </a:r>
          </a:p>
          <a:p>
            <a:pPr algn="ctr"/>
            <a:r>
              <a:rPr lang="es-ES" dirty="0" smtClean="0"/>
              <a:t>M: Simular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M: Recibir Cliente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M: Generar Estadísticas</a:t>
            </a:r>
          </a:p>
          <a:p>
            <a:pPr algn="ctr"/>
            <a:r>
              <a:rPr lang="es-ES" dirty="0" smtClean="0"/>
              <a:t>A: Lista de Cajeros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A: Tasa de Llegada</a:t>
            </a:r>
          </a:p>
          <a:p>
            <a:pPr algn="ctr"/>
            <a:r>
              <a:rPr lang="es-ES" dirty="0" smtClean="0">
                <a:solidFill>
                  <a:schemeClr val="accent4"/>
                </a:solidFill>
              </a:rPr>
              <a:t>A: Trámites</a:t>
            </a:r>
          </a:p>
        </p:txBody>
      </p:sp>
    </p:spTree>
    <p:extLst>
      <p:ext uri="{BB962C8B-B14F-4D97-AF65-F5344CB8AC3E}">
        <p14:creationId xmlns:p14="http://schemas.microsoft.com/office/powerpoint/2010/main" val="31818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Comportamiento del Sistema en cada unidad de Tiempo del Ciclo del Simular</a:t>
            </a:r>
            <a:endParaRPr lang="es-ES" dirty="0"/>
          </a:p>
        </p:txBody>
      </p:sp>
      <p:sp>
        <p:nvSpPr>
          <p:cNvPr id="4" name="Rectángulo redondeado 3"/>
          <p:cNvSpPr/>
          <p:nvPr/>
        </p:nvSpPr>
        <p:spPr>
          <a:xfrm>
            <a:off x="3188043" y="2438400"/>
            <a:ext cx="19441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Banco</a:t>
            </a:r>
          </a:p>
          <a:p>
            <a:pPr algn="ctr"/>
            <a:r>
              <a:rPr lang="es-ES" dirty="0" smtClean="0"/>
              <a:t>Recibir Cliente</a:t>
            </a:r>
            <a:endParaRPr lang="es-ES" dirty="0"/>
          </a:p>
        </p:txBody>
      </p:sp>
      <p:sp>
        <p:nvSpPr>
          <p:cNvPr id="5" name="Rectángulo redondeado 4"/>
          <p:cNvSpPr/>
          <p:nvPr/>
        </p:nvSpPr>
        <p:spPr>
          <a:xfrm>
            <a:off x="6190735" y="1787610"/>
            <a:ext cx="1944130" cy="914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Cliente</a:t>
            </a:r>
          </a:p>
          <a:p>
            <a:pPr algn="ctr"/>
            <a:r>
              <a:rPr lang="es-ES" dirty="0" smtClean="0"/>
              <a:t>Crear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6190735" y="2895600"/>
            <a:ext cx="194413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Cajero</a:t>
            </a:r>
          </a:p>
          <a:p>
            <a:pPr algn="ctr"/>
            <a:r>
              <a:rPr lang="es-ES" dirty="0" smtClean="0"/>
              <a:t>Encolar</a:t>
            </a:r>
            <a:endParaRPr lang="es-ES" dirty="0"/>
          </a:p>
        </p:txBody>
      </p:sp>
      <p:sp>
        <p:nvSpPr>
          <p:cNvPr id="7" name="Rectángulo redondeado 6"/>
          <p:cNvSpPr/>
          <p:nvPr/>
        </p:nvSpPr>
        <p:spPr>
          <a:xfrm>
            <a:off x="280087" y="4125132"/>
            <a:ext cx="19441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Banco</a:t>
            </a:r>
          </a:p>
          <a:p>
            <a:pPr algn="ctr"/>
            <a:r>
              <a:rPr lang="es-ES" dirty="0" smtClean="0"/>
              <a:t>Simular</a:t>
            </a:r>
            <a:endParaRPr lang="es-ES" dirty="0"/>
          </a:p>
        </p:txBody>
      </p:sp>
      <p:sp>
        <p:nvSpPr>
          <p:cNvPr id="10" name="Rectángulo redondeado 9"/>
          <p:cNvSpPr/>
          <p:nvPr/>
        </p:nvSpPr>
        <p:spPr>
          <a:xfrm>
            <a:off x="3188043" y="4125132"/>
            <a:ext cx="1944130" cy="9144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Cajero</a:t>
            </a:r>
          </a:p>
          <a:p>
            <a:pPr algn="ctr"/>
            <a:r>
              <a:rPr lang="es-ES" dirty="0" smtClean="0"/>
              <a:t>Atender</a:t>
            </a:r>
            <a:endParaRPr lang="es-ES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3188043" y="5702678"/>
            <a:ext cx="19441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Banco</a:t>
            </a:r>
          </a:p>
          <a:p>
            <a:pPr algn="ctr"/>
            <a:r>
              <a:rPr lang="es-ES" dirty="0" smtClean="0"/>
              <a:t>Avanzar Tiempo</a:t>
            </a:r>
            <a:endParaRPr lang="es-ES" dirty="0"/>
          </a:p>
        </p:txBody>
      </p:sp>
      <p:cxnSp>
        <p:nvCxnSpPr>
          <p:cNvPr id="13" name="Conector recto de flecha 12"/>
          <p:cNvCxnSpPr>
            <a:stCxn id="7" idx="3"/>
            <a:endCxn id="4" idx="1"/>
          </p:cNvCxnSpPr>
          <p:nvPr/>
        </p:nvCxnSpPr>
        <p:spPr>
          <a:xfrm flipV="1">
            <a:off x="2224217" y="2895600"/>
            <a:ext cx="963826" cy="168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4" idx="3"/>
            <a:endCxn id="5" idx="1"/>
          </p:cNvCxnSpPr>
          <p:nvPr/>
        </p:nvCxnSpPr>
        <p:spPr>
          <a:xfrm flipV="1">
            <a:off x="5132173" y="2244810"/>
            <a:ext cx="1058562" cy="6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4" idx="3"/>
            <a:endCxn id="6" idx="1"/>
          </p:cNvCxnSpPr>
          <p:nvPr/>
        </p:nvCxnSpPr>
        <p:spPr>
          <a:xfrm>
            <a:off x="5132173" y="2895600"/>
            <a:ext cx="105856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7" idx="3"/>
            <a:endCxn id="10" idx="1"/>
          </p:cNvCxnSpPr>
          <p:nvPr/>
        </p:nvCxnSpPr>
        <p:spPr>
          <a:xfrm>
            <a:off x="2224217" y="4582332"/>
            <a:ext cx="963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7" idx="3"/>
            <a:endCxn id="11" idx="1"/>
          </p:cNvCxnSpPr>
          <p:nvPr/>
        </p:nvCxnSpPr>
        <p:spPr>
          <a:xfrm>
            <a:off x="2224217" y="4582332"/>
            <a:ext cx="963826" cy="1577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5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Definición de Parámetros del Modelo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16110" y="3245711"/>
            <a:ext cx="3217923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Tipo de Trámite</a:t>
            </a:r>
            <a:endParaRPr lang="es-ES" sz="1600" dirty="0"/>
          </a:p>
        </p:txBody>
      </p:sp>
      <p:sp>
        <p:nvSpPr>
          <p:cNvPr id="5" name="Rectángulo 4"/>
          <p:cNvSpPr/>
          <p:nvPr/>
        </p:nvSpPr>
        <p:spPr>
          <a:xfrm>
            <a:off x="316110" y="2327191"/>
            <a:ext cx="3217923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Tasa de llegada de clientes</a:t>
            </a:r>
            <a:endParaRPr lang="es-ES" sz="1600" dirty="0"/>
          </a:p>
        </p:txBody>
      </p:sp>
      <p:sp>
        <p:nvSpPr>
          <p:cNvPr id="6" name="Rectángulo 5"/>
          <p:cNvSpPr/>
          <p:nvPr/>
        </p:nvSpPr>
        <p:spPr>
          <a:xfrm>
            <a:off x="316110" y="4164231"/>
            <a:ext cx="3217923" cy="757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Número de Cajas</a:t>
            </a:r>
            <a:endParaRPr lang="es-ES" sz="1600" b="1" dirty="0"/>
          </a:p>
        </p:txBody>
      </p:sp>
      <p:sp>
        <p:nvSpPr>
          <p:cNvPr id="7" name="Rectángulo 6"/>
          <p:cNvSpPr/>
          <p:nvPr/>
        </p:nvSpPr>
        <p:spPr>
          <a:xfrm>
            <a:off x="6959924" y="1428253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1 cada 5 minutos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6959924" y="2327191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Canje de Cheque: 30%, 10 minutos</a:t>
            </a:r>
          </a:p>
          <a:p>
            <a:pPr algn="ctr"/>
            <a:r>
              <a:rPr lang="es-ES" sz="1600" dirty="0" smtClean="0"/>
              <a:t>Depósito: 70%, 5 minutos</a:t>
            </a:r>
            <a:endParaRPr lang="es-ES" sz="1600" dirty="0"/>
          </a:p>
        </p:txBody>
      </p:sp>
      <p:sp>
        <p:nvSpPr>
          <p:cNvPr id="10" name="Rectángulo 9"/>
          <p:cNvSpPr/>
          <p:nvPr/>
        </p:nvSpPr>
        <p:spPr>
          <a:xfrm>
            <a:off x="6925924" y="4164231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1 cada 1 minutos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925924" y="5063169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Canje de Cheque: 80%, 10 minutos</a:t>
            </a:r>
          </a:p>
          <a:p>
            <a:pPr algn="ctr"/>
            <a:r>
              <a:rPr lang="es-ES" sz="1600" dirty="0" smtClean="0"/>
              <a:t>Depósito: 20%, 5 minutos</a:t>
            </a:r>
            <a:endParaRPr lang="es-ES" sz="1600" dirty="0"/>
          </a:p>
        </p:txBody>
      </p:sp>
      <p:sp>
        <p:nvSpPr>
          <p:cNvPr id="12" name="Rectángulo 11"/>
          <p:cNvSpPr/>
          <p:nvPr/>
        </p:nvSpPr>
        <p:spPr>
          <a:xfrm>
            <a:off x="4288218" y="2004776"/>
            <a:ext cx="24128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09:00 – 11:59</a:t>
            </a:r>
            <a:endParaRPr lang="es-E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227951" y="4801559"/>
            <a:ext cx="24128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12</a:t>
            </a:r>
            <a:r>
              <a:rPr lang="es-ES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:00 – 14:00</a:t>
            </a:r>
            <a:endParaRPr lang="es-ES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959923" y="3226129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2 cajas</a:t>
            </a:r>
            <a:endParaRPr lang="es-ES" sz="1600" dirty="0"/>
          </a:p>
        </p:txBody>
      </p:sp>
      <p:sp>
        <p:nvSpPr>
          <p:cNvPr id="16" name="Rectángulo 15"/>
          <p:cNvSpPr/>
          <p:nvPr/>
        </p:nvSpPr>
        <p:spPr>
          <a:xfrm>
            <a:off x="6925924" y="5962107"/>
            <a:ext cx="5100269" cy="757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4 cajas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5097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/>
      <p:bldP spid="13" grpId="0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Usando nuestro Simulación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4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7724" y="1658652"/>
            <a:ext cx="114790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¿Cuál es el tiempo promedio de espera de un cliente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 cada caso?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43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636514" y="1658652"/>
            <a:ext cx="8281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¿Cuántas cajas le recomendarías abrir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 banco en cada horario?</a:t>
            </a:r>
          </a:p>
        </p:txBody>
      </p:sp>
    </p:spTree>
    <p:extLst>
      <p:ext uri="{BB962C8B-B14F-4D97-AF65-F5344CB8AC3E}">
        <p14:creationId xmlns:p14="http://schemas.microsoft.com/office/powerpoint/2010/main" val="1722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602852" y="1658652"/>
            <a:ext cx="834875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¿Cuántas cajas le recomendarías abrir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 banco en cada horario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ara que el tiempo de atención sea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onstante?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210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602852" y="1658652"/>
            <a:ext cx="8348759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¿Cuántas cajas le recomendarías abrir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 banco en cada horario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ara que el tiempo de atención sea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onstante y el costo mínimo?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94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Introducción a la Simulación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55084" y="1658652"/>
            <a:ext cx="98442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¿Cuántas cajas le recomendarías abrir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 banco en cada horario</a:t>
            </a:r>
          </a:p>
          <a:p>
            <a:pPr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es-E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ara maximizar la relación costo - beneficio</a:t>
            </a:r>
            <a:r>
              <a:rPr lang="es-E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  <a:endParaRPr lang="es-E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01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Ahora veámoslo en vivo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Simulación de la atención de clientes en un banco</a:t>
            </a:r>
            <a:endParaRPr lang="es-ES" dirty="0"/>
          </a:p>
        </p:txBody>
      </p:sp>
      <p:pic>
        <p:nvPicPr>
          <p:cNvPr id="16386" name="Picture 2" descr="http://www.cafex.com/wp-content/uploads/2012/09/demo_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73" y="750409"/>
            <a:ext cx="5567138" cy="26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¡Muchas Gracias!</a:t>
            </a:r>
            <a:endParaRPr lang="es-ES" dirty="0"/>
          </a:p>
        </p:txBody>
      </p:sp>
      <p:pic>
        <p:nvPicPr>
          <p:cNvPr id="6148" name="Picture 4" descr="questions or decision making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55" y="295384"/>
            <a:ext cx="6259286" cy="4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Simulación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96131" y="3158292"/>
            <a:ext cx="4357817" cy="1795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Representar el </a:t>
            </a:r>
            <a:r>
              <a:rPr lang="es-ES" b="1" dirty="0" smtClean="0"/>
              <a:t>comportamiento</a:t>
            </a:r>
          </a:p>
          <a:p>
            <a:pPr algn="ctr"/>
            <a:r>
              <a:rPr lang="es-ES" dirty="0" smtClean="0"/>
              <a:t>a </a:t>
            </a:r>
            <a:r>
              <a:rPr lang="es-ES" dirty="0"/>
              <a:t>través del </a:t>
            </a:r>
            <a:r>
              <a:rPr lang="es-ES" b="1" dirty="0"/>
              <a:t>tiempo</a:t>
            </a:r>
            <a:r>
              <a:rPr lang="es-ES" dirty="0"/>
              <a:t> </a:t>
            </a:r>
            <a:r>
              <a:rPr lang="es-ES" dirty="0" smtClean="0"/>
              <a:t>de un sistema real en respuesta a </a:t>
            </a:r>
            <a:r>
              <a:rPr lang="es-ES" b="1" dirty="0" smtClean="0"/>
              <a:t>estímulos</a:t>
            </a:r>
            <a:r>
              <a:rPr lang="es-ES" dirty="0" smtClean="0"/>
              <a:t> del medio</a:t>
            </a:r>
          </a:p>
          <a:p>
            <a:pPr algn="ctr"/>
            <a:r>
              <a:rPr lang="es-ES" dirty="0" smtClean="0"/>
              <a:t>usando un </a:t>
            </a:r>
            <a:r>
              <a:rPr lang="es-ES" b="1" dirty="0" smtClean="0"/>
              <a:t>modelo simplificado </a:t>
            </a:r>
            <a:r>
              <a:rPr lang="es-ES" dirty="0" smtClean="0"/>
              <a:t>de él.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5680536" y="1772338"/>
            <a:ext cx="2464667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Complejidad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5680536" y="3582541"/>
            <a:ext cx="2464667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Costo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5680536" y="5443369"/>
            <a:ext cx="2464667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Factibilidad</a:t>
            </a:r>
            <a:endParaRPr lang="es-ES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404" y="5033151"/>
            <a:ext cx="2628900" cy="174307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246" y="3221253"/>
            <a:ext cx="2762250" cy="16573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930" y="1358067"/>
            <a:ext cx="3240881" cy="1800225"/>
          </a:xfrm>
          <a:prstGeom prst="rect">
            <a:avLst/>
          </a:prstGeom>
        </p:spPr>
      </p:pic>
      <p:cxnSp>
        <p:nvCxnSpPr>
          <p:cNvPr id="7" name="Conector recto de flecha 6"/>
          <p:cNvCxnSpPr>
            <a:stCxn id="3" idx="3"/>
            <a:endCxn id="4" idx="1"/>
          </p:cNvCxnSpPr>
          <p:nvPr/>
        </p:nvCxnSpPr>
        <p:spPr>
          <a:xfrm flipV="1">
            <a:off x="4553948" y="2233657"/>
            <a:ext cx="1126588" cy="1822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3" idx="3"/>
            <a:endCxn id="11" idx="1"/>
          </p:cNvCxnSpPr>
          <p:nvPr/>
        </p:nvCxnSpPr>
        <p:spPr>
          <a:xfrm flipV="1">
            <a:off x="4553948" y="4043860"/>
            <a:ext cx="1126588" cy="12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>
            <a:stCxn id="3" idx="3"/>
            <a:endCxn id="12" idx="1"/>
          </p:cNvCxnSpPr>
          <p:nvPr/>
        </p:nvCxnSpPr>
        <p:spPr>
          <a:xfrm>
            <a:off x="4553948" y="4056217"/>
            <a:ext cx="1126588" cy="184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9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de la Simulación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6" y="1793017"/>
            <a:ext cx="2762250" cy="16573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96" y="1707292"/>
            <a:ext cx="2628900" cy="174307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314" y="3948791"/>
            <a:ext cx="3028950" cy="151447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643" y="3877353"/>
            <a:ext cx="2762250" cy="16573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643" y="1707292"/>
            <a:ext cx="3240881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Aplicaciones de la Simulación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12" y="1650060"/>
            <a:ext cx="6096000" cy="1971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531" y="1726259"/>
            <a:ext cx="2514600" cy="18192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12" y="4270213"/>
            <a:ext cx="3657600" cy="2057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331" y="3927313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0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Simular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324865" y="1515762"/>
            <a:ext cx="2463114" cy="1227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Realidad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24865" y="373585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Modelo de</a:t>
            </a:r>
          </a:p>
          <a:p>
            <a:pPr algn="ctr"/>
            <a:r>
              <a:rPr lang="es-ES" dirty="0" smtClean="0"/>
              <a:t>La realidad</a:t>
            </a:r>
          </a:p>
        </p:txBody>
      </p:sp>
      <p:sp>
        <p:nvSpPr>
          <p:cNvPr id="6" name="Flecha abajo 5"/>
          <p:cNvSpPr/>
          <p:nvPr/>
        </p:nvSpPr>
        <p:spPr>
          <a:xfrm>
            <a:off x="5338119" y="2984156"/>
            <a:ext cx="486032" cy="510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 derecha 6"/>
          <p:cNvSpPr/>
          <p:nvPr/>
        </p:nvSpPr>
        <p:spPr>
          <a:xfrm>
            <a:off x="2329248" y="5848865"/>
            <a:ext cx="6732374" cy="4366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tiempo</a:t>
            </a:r>
            <a:endParaRPr lang="es-ES" dirty="0"/>
          </a:p>
        </p:txBody>
      </p:sp>
      <p:sp>
        <p:nvSpPr>
          <p:cNvPr id="8" name="Flecha derecha 7"/>
          <p:cNvSpPr/>
          <p:nvPr/>
        </p:nvSpPr>
        <p:spPr>
          <a:xfrm>
            <a:off x="2356022" y="3888259"/>
            <a:ext cx="1309816" cy="922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Eventos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0165492" y="2432221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Analizar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0165490" y="4442251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Predecir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10165490" y="5447266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Controlar</a:t>
            </a:r>
          </a:p>
        </p:txBody>
      </p:sp>
      <p:sp>
        <p:nvSpPr>
          <p:cNvPr id="14" name="Flecha derecha 13"/>
          <p:cNvSpPr/>
          <p:nvPr/>
        </p:nvSpPr>
        <p:spPr>
          <a:xfrm>
            <a:off x="7409936" y="3902674"/>
            <a:ext cx="1651686" cy="9226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Respuestas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4324865" y="5045658"/>
            <a:ext cx="2463114" cy="81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Comportamientos</a:t>
            </a:r>
          </a:p>
          <a:p>
            <a:pPr algn="ctr"/>
            <a:r>
              <a:rPr lang="es-ES" dirty="0" smtClean="0"/>
              <a:t>Estado</a:t>
            </a:r>
          </a:p>
          <a:p>
            <a:pPr algn="ctr"/>
            <a:r>
              <a:rPr lang="es-ES" dirty="0" smtClean="0"/>
              <a:t>Parámetros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0165491" y="3437236"/>
            <a:ext cx="1655805" cy="749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Comprender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2051222" y="3573624"/>
            <a:ext cx="7183394" cy="28766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82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Modelos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04434" y="3620529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Modelo de</a:t>
            </a:r>
          </a:p>
          <a:p>
            <a:pPr algn="ctr"/>
            <a:r>
              <a:rPr lang="es-ES" dirty="0" smtClean="0"/>
              <a:t>La realidad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4323818" y="2393091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Matemático</a:t>
            </a:r>
          </a:p>
          <a:p>
            <a:pPr algn="ctr"/>
            <a:r>
              <a:rPr lang="es-ES" dirty="0" smtClean="0"/>
              <a:t>Ecuaciones algebraicas y diferenciales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4323818" y="4847967"/>
            <a:ext cx="2463114" cy="1227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Algorítmico</a:t>
            </a:r>
          </a:p>
        </p:txBody>
      </p:sp>
      <p:cxnSp>
        <p:nvCxnSpPr>
          <p:cNvPr id="9" name="Conector recto de flecha 8"/>
          <p:cNvCxnSpPr>
            <a:stCxn id="5" idx="3"/>
            <a:endCxn id="18" idx="1"/>
          </p:cNvCxnSpPr>
          <p:nvPr/>
        </p:nvCxnSpPr>
        <p:spPr>
          <a:xfrm flipV="1">
            <a:off x="3067548" y="3006810"/>
            <a:ext cx="1256270" cy="122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5" idx="3"/>
            <a:endCxn id="19" idx="1"/>
          </p:cNvCxnSpPr>
          <p:nvPr/>
        </p:nvCxnSpPr>
        <p:spPr>
          <a:xfrm>
            <a:off x="3067548" y="4234248"/>
            <a:ext cx="1256270" cy="122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Diseñando una Simulación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61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776</Words>
  <Application>Microsoft Office PowerPoint</Application>
  <PresentationFormat>Panorámica</PresentationFormat>
  <Paragraphs>215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Segoe UI</vt:lpstr>
      <vt:lpstr>Segoe UI Light</vt:lpstr>
      <vt:lpstr>WelcomeDoc</vt:lpstr>
      <vt:lpstr>TDFI102 Introducción a la Programación</vt:lpstr>
      <vt:lpstr>Objetivos de esta Clase</vt:lpstr>
      <vt:lpstr>Introducción a la Simulación</vt:lpstr>
      <vt:lpstr>Simulación</vt:lpstr>
      <vt:lpstr>Aplicaciones de la Simulación</vt:lpstr>
      <vt:lpstr>Aplicaciones de la Simulación</vt:lpstr>
      <vt:lpstr>Simular</vt:lpstr>
      <vt:lpstr>Tipos de Modelos</vt:lpstr>
      <vt:lpstr>Diseñando una Simulación</vt:lpstr>
      <vt:lpstr>Creando la Simulación</vt:lpstr>
      <vt:lpstr>Modelo Algorítmico</vt:lpstr>
      <vt:lpstr>Definiendo el entorno de la simulación</vt:lpstr>
      <vt:lpstr>Definiendo escenarios de operación</vt:lpstr>
      <vt:lpstr>Implementanción de Simulaciones</vt:lpstr>
      <vt:lpstr>Simulación usando Programación Orientada al Objeto</vt:lpstr>
      <vt:lpstr>Situación a Modelar: Tiempo de espera de un cliente en la sucursal de un banco</vt:lpstr>
      <vt:lpstr>Identificando Variables y Parámetros de la Simulación</vt:lpstr>
      <vt:lpstr>Creando la Simulación</vt:lpstr>
      <vt:lpstr>Simular</vt:lpstr>
      <vt:lpstr>Creando el Modelo de Clases de la Simulación</vt:lpstr>
      <vt:lpstr>Situación a Modelar: Tiempo de espera de un cliente en la sucursal de un banco</vt:lpstr>
      <vt:lpstr>Situación a Modelar: Tiempo de espera de un cliente en la sucursal de un banco</vt:lpstr>
      <vt:lpstr>Comportamiento del Sistema en cada unidad de Tiempo del Ciclo del Simular</vt:lpstr>
      <vt:lpstr>Definición de Parámetros del Modelo</vt:lpstr>
      <vt:lpstr>Usando nuestro Simulación</vt:lpstr>
      <vt:lpstr>Preguntas</vt:lpstr>
      <vt:lpstr>Preguntas</vt:lpstr>
      <vt:lpstr>Preguntas</vt:lpstr>
      <vt:lpstr>Preguntas</vt:lpstr>
      <vt:lpstr>Preguntas</vt:lpstr>
      <vt:lpstr>Ahora veámoslo en vivo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2014-07-31T15:40:59Z</dcterms:created>
  <dcterms:modified xsi:type="dcterms:W3CDTF">2020-03-21T15:20:43Z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